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0"/>
  </p:notesMasterIdLst>
  <p:sldIdLst>
    <p:sldId id="341" r:id="rId2"/>
    <p:sldId id="290" r:id="rId3"/>
    <p:sldId id="262" r:id="rId4"/>
    <p:sldId id="285" r:id="rId5"/>
    <p:sldId id="281" r:id="rId6"/>
    <p:sldId id="292" r:id="rId7"/>
    <p:sldId id="289" r:id="rId8"/>
    <p:sldId id="287" r:id="rId9"/>
    <p:sldId id="297" r:id="rId10"/>
    <p:sldId id="295" r:id="rId11"/>
    <p:sldId id="288" r:id="rId12"/>
    <p:sldId id="291" r:id="rId13"/>
    <p:sldId id="296" r:id="rId14"/>
    <p:sldId id="286" r:id="rId15"/>
    <p:sldId id="294" r:id="rId16"/>
    <p:sldId id="283" r:id="rId17"/>
    <p:sldId id="282" r:id="rId18"/>
    <p:sldId id="257" r:id="rId19"/>
    <p:sldId id="261" r:id="rId20"/>
    <p:sldId id="298" r:id="rId21"/>
    <p:sldId id="299" r:id="rId22"/>
    <p:sldId id="293" r:id="rId23"/>
    <p:sldId id="337" r:id="rId24"/>
    <p:sldId id="284" r:id="rId25"/>
    <p:sldId id="342" r:id="rId26"/>
    <p:sldId id="350" r:id="rId27"/>
    <p:sldId id="351" r:id="rId28"/>
    <p:sldId id="352" r:id="rId29"/>
    <p:sldId id="353" r:id="rId30"/>
    <p:sldId id="367" r:id="rId31"/>
    <p:sldId id="373" r:id="rId32"/>
    <p:sldId id="374" r:id="rId33"/>
    <p:sldId id="275" r:id="rId34"/>
    <p:sldId id="375" r:id="rId35"/>
    <p:sldId id="376" r:id="rId36"/>
    <p:sldId id="377" r:id="rId37"/>
    <p:sldId id="271" r:id="rId38"/>
    <p:sldId id="270" r:id="rId39"/>
    <p:sldId id="269" r:id="rId40"/>
    <p:sldId id="278" r:id="rId41"/>
    <p:sldId id="302" r:id="rId42"/>
    <p:sldId id="279" r:id="rId43"/>
    <p:sldId id="277" r:id="rId44"/>
    <p:sldId id="280" r:id="rId45"/>
    <p:sldId id="276" r:id="rId46"/>
    <p:sldId id="273" r:id="rId47"/>
    <p:sldId id="343" r:id="rId48"/>
    <p:sldId id="274" r:id="rId49"/>
    <p:sldId id="347" r:id="rId50"/>
    <p:sldId id="354" r:id="rId51"/>
    <p:sldId id="355" r:id="rId52"/>
    <p:sldId id="378" r:id="rId53"/>
    <p:sldId id="379" r:id="rId54"/>
    <p:sldId id="384" r:id="rId55"/>
    <p:sldId id="300" r:id="rId56"/>
    <p:sldId id="260" r:id="rId57"/>
    <p:sldId id="272" r:id="rId58"/>
    <p:sldId id="303" r:id="rId59"/>
    <p:sldId id="301" r:id="rId60"/>
    <p:sldId id="321" r:id="rId61"/>
    <p:sldId id="319" r:id="rId62"/>
    <p:sldId id="323" r:id="rId63"/>
    <p:sldId id="267" r:id="rId64"/>
    <p:sldId id="258" r:id="rId65"/>
    <p:sldId id="263" r:id="rId66"/>
    <p:sldId id="268" r:id="rId67"/>
    <p:sldId id="265" r:id="rId68"/>
    <p:sldId id="320" r:id="rId69"/>
    <p:sldId id="266" r:id="rId70"/>
    <p:sldId id="259" r:id="rId71"/>
    <p:sldId id="264" r:id="rId72"/>
    <p:sldId id="324" r:id="rId73"/>
    <p:sldId id="322" r:id="rId74"/>
    <p:sldId id="314" r:id="rId75"/>
    <p:sldId id="317" r:id="rId76"/>
    <p:sldId id="318" r:id="rId77"/>
    <p:sldId id="313" r:id="rId78"/>
    <p:sldId id="325" r:id="rId79"/>
    <p:sldId id="315" r:id="rId80"/>
    <p:sldId id="339" r:id="rId81"/>
    <p:sldId id="338" r:id="rId82"/>
    <p:sldId id="310" r:id="rId83"/>
    <p:sldId id="345" r:id="rId84"/>
    <p:sldId id="346" r:id="rId85"/>
    <p:sldId id="348" r:id="rId86"/>
    <p:sldId id="356" r:id="rId87"/>
    <p:sldId id="365" r:id="rId88"/>
    <p:sldId id="357" r:id="rId89"/>
    <p:sldId id="366" r:id="rId90"/>
    <p:sldId id="368" r:id="rId91"/>
    <p:sldId id="388" r:id="rId92"/>
    <p:sldId id="387" r:id="rId93"/>
    <p:sldId id="385" r:id="rId94"/>
    <p:sldId id="326" r:id="rId95"/>
    <p:sldId id="329" r:id="rId96"/>
    <p:sldId id="327" r:id="rId97"/>
    <p:sldId id="304" r:id="rId98"/>
    <p:sldId id="330" r:id="rId99"/>
    <p:sldId id="305" r:id="rId100"/>
    <p:sldId id="328" r:id="rId101"/>
    <p:sldId id="307" r:id="rId102"/>
    <p:sldId id="309" r:id="rId103"/>
    <p:sldId id="333" r:id="rId104"/>
    <p:sldId id="334" r:id="rId105"/>
    <p:sldId id="306" r:id="rId106"/>
    <p:sldId id="308" r:id="rId107"/>
    <p:sldId id="331" r:id="rId108"/>
    <p:sldId id="332" r:id="rId109"/>
    <p:sldId id="311" r:id="rId110"/>
    <p:sldId id="312" r:id="rId111"/>
    <p:sldId id="335" r:id="rId112"/>
    <p:sldId id="336" r:id="rId113"/>
    <p:sldId id="361" r:id="rId114"/>
    <p:sldId id="362" r:id="rId115"/>
    <p:sldId id="363" r:id="rId116"/>
    <p:sldId id="364" r:id="rId117"/>
    <p:sldId id="386" r:id="rId118"/>
    <p:sldId id="349" r:id="rId119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D2D"/>
    <a:srgbClr val="960000"/>
    <a:srgbClr val="EB5D41"/>
    <a:srgbClr val="B8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E93444-FDCC-45F5-B5C6-B0C75D77D28F}" type="datetimeFigureOut">
              <a:rPr lang="nl-NL" smtClean="0"/>
              <a:t>26-6-2016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DDDD7D-B858-4ED7-8D6D-4735A4D629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0802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C85BF-DB36-4477-8EA5-421AF9F6C472}" type="slidenum">
              <a:rPr lang="nl-NL" smtClean="0"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5795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C85BF-DB36-4477-8EA5-421AF9F6C472}" type="slidenum">
              <a:rPr lang="nl-NL" smtClean="0"/>
              <a:t>90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857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10C22-89AA-4770-9552-A1DFE90E3FF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9C62D-801D-48CD-8B93-512FD3B5BEC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8F46F-CA1F-4FC6-AA84-02E94C343A2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B58F7-69ED-407D-9534-DA7AA525BBD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16D83-99BD-45CE-97A2-A0887D07A4E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CE8F9-2217-462A-9D89-425C8CD44E9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97299-C331-43A4-9AE7-5D4AB2B0332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6BBEE-36CC-45ED-82C3-6EF21D4B5A1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337FF-13B4-4095-A2CB-E19EE963560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AA3BF-6E0B-4EAF-B6E6-0331B751C7A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44E7C-F1D5-4C3E-80B0-92BE923B31E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50C5C9F-7BB6-43D2-9F96-E353E34B365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nl-NL">
                <a:solidFill>
                  <a:schemeClr val="tx1"/>
                </a:solidFill>
              </a:rPr>
              <a:t>Mondeling  Nederlands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nl-NL" sz="4000" b="1" dirty="0">
                <a:latin typeface="+mj-lt"/>
              </a:rPr>
              <a:t>Cursus 3 – Module 7</a:t>
            </a:r>
          </a:p>
          <a:p>
            <a:pPr eaLnBrk="1" hangingPunct="1">
              <a:lnSpc>
                <a:spcPct val="80000"/>
              </a:lnSpc>
              <a:defRPr/>
            </a:pPr>
            <a:endParaRPr lang="nl-NL" sz="4000" b="1" dirty="0">
              <a:latin typeface="+mj-lt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nl-NL" sz="3600" dirty="0">
                <a:latin typeface="+mj-lt"/>
              </a:rPr>
              <a:t>Dag 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616325" y="6113463"/>
            <a:ext cx="27447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koektrommel</a:t>
            </a:r>
          </a:p>
        </p:txBody>
      </p:sp>
      <p:pic>
        <p:nvPicPr>
          <p:cNvPr id="8197" name="Picture 5" descr="koektromm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0"/>
            <a:ext cx="7620000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3616325" y="6113463"/>
            <a:ext cx="2708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raden (hoeveel)</a:t>
            </a:r>
          </a:p>
        </p:txBody>
      </p:sp>
      <p:pic>
        <p:nvPicPr>
          <p:cNvPr id="91141" name="Picture 5" descr="guesstim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72450" cy="621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3276600" y="6113463"/>
            <a:ext cx="34226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smaak - smaken </a:t>
            </a:r>
          </a:p>
        </p:txBody>
      </p:sp>
      <p:pic>
        <p:nvPicPr>
          <p:cNvPr id="92165" name="Picture 5" descr="tongsmaak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0"/>
            <a:ext cx="7200900" cy="619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3616325" y="6113463"/>
            <a:ext cx="1546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stapelen</a:t>
            </a:r>
          </a:p>
        </p:txBody>
      </p:sp>
      <p:pic>
        <p:nvPicPr>
          <p:cNvPr id="93189" name="Picture 5" descr="Stapelmokken-7170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3616325" y="6113463"/>
            <a:ext cx="6651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bol</a:t>
            </a:r>
          </a:p>
        </p:txBody>
      </p:sp>
      <p:pic>
        <p:nvPicPr>
          <p:cNvPr id="94213" name="Picture 5" descr="50b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0"/>
            <a:ext cx="6480175" cy="608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0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3616325" y="6113463"/>
            <a:ext cx="2384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recht en krom</a:t>
            </a:r>
          </a:p>
        </p:txBody>
      </p:sp>
      <p:pic>
        <p:nvPicPr>
          <p:cNvPr id="95237" name="Picture 5" descr="castor_1089626_468_thum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5975" y="1196975"/>
            <a:ext cx="3248025" cy="494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8" name="Picture 6" descr="balkonverglasung_e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60350"/>
            <a:ext cx="5437188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Rechte verbindingslijn met pijl 9"/>
          <p:cNvCxnSpPr/>
          <p:nvPr/>
        </p:nvCxnSpPr>
        <p:spPr>
          <a:xfrm rot="16200000" flipV="1">
            <a:off x="1511300" y="3465513"/>
            <a:ext cx="3313113" cy="17986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met pijl 12"/>
          <p:cNvCxnSpPr/>
          <p:nvPr/>
        </p:nvCxnSpPr>
        <p:spPr>
          <a:xfrm flipV="1">
            <a:off x="5148263" y="4437063"/>
            <a:ext cx="1800225" cy="17287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4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3616325" y="6113463"/>
            <a:ext cx="2144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naast elkaar</a:t>
            </a:r>
          </a:p>
        </p:txBody>
      </p:sp>
      <p:pic>
        <p:nvPicPr>
          <p:cNvPr id="96261" name="Picture 5" descr="Menno_Kroezen_01_2cyc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0"/>
            <a:ext cx="7092950" cy="613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3616325" y="6113463"/>
            <a:ext cx="2825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er op (op elkaar)</a:t>
            </a:r>
          </a:p>
        </p:txBody>
      </p:sp>
      <p:pic>
        <p:nvPicPr>
          <p:cNvPr id="97285" name="Picture 5" descr="tn112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0"/>
            <a:ext cx="8532813" cy="555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3616325" y="6113463"/>
            <a:ext cx="765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plat</a:t>
            </a:r>
          </a:p>
        </p:txBody>
      </p:sp>
      <p:pic>
        <p:nvPicPr>
          <p:cNvPr id="98309" name="Picture 5" descr="a005_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263" y="576263"/>
            <a:ext cx="8567737" cy="224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4333875" y="6113463"/>
            <a:ext cx="8239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slim</a:t>
            </a:r>
          </a:p>
        </p:txBody>
      </p:sp>
      <p:pic>
        <p:nvPicPr>
          <p:cNvPr id="99333" name="Picture 5" descr="290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0"/>
            <a:ext cx="8532813" cy="553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6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3616325" y="6113463"/>
            <a:ext cx="863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zout</a:t>
            </a:r>
          </a:p>
        </p:txBody>
      </p:sp>
      <p:pic>
        <p:nvPicPr>
          <p:cNvPr id="100357" name="Picture 5" descr="zou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0"/>
            <a:ext cx="4475163" cy="61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3616325" y="6113463"/>
            <a:ext cx="17256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schaal</a:t>
            </a:r>
          </a:p>
        </p:txBody>
      </p:sp>
      <p:pic>
        <p:nvPicPr>
          <p:cNvPr id="10245" name="Picture 5" descr="Foto-AMGK4G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0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4410075" y="6113463"/>
            <a:ext cx="863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zoet</a:t>
            </a:r>
          </a:p>
        </p:txBody>
      </p:sp>
      <p:pic>
        <p:nvPicPr>
          <p:cNvPr id="101381" name="Picture 5" descr="zo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0"/>
            <a:ext cx="6624637" cy="608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spannend</a:t>
            </a: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3616325" y="61134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naar achteren</a:t>
            </a:r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3616325" y="61134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2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10445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het glas</a:t>
            </a:r>
          </a:p>
          <a:p>
            <a:pPr>
              <a:buFontTx/>
              <a:buNone/>
            </a:pPr>
            <a:r>
              <a:rPr lang="nl-NL"/>
              <a:t>de kaas</a:t>
            </a: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10547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het glas			de glazen</a:t>
            </a:r>
          </a:p>
          <a:p>
            <a:pPr>
              <a:buFontTx/>
              <a:buNone/>
            </a:pPr>
            <a:r>
              <a:rPr lang="nl-NL"/>
              <a:t>de kaas			de kazen</a:t>
            </a: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10649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het spelletje</a:t>
            </a:r>
          </a:p>
          <a:p>
            <a:pPr>
              <a:buFontTx/>
              <a:buNone/>
            </a:pPr>
            <a:r>
              <a:rPr lang="nl-NL"/>
              <a:t>de stapel</a:t>
            </a: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10752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het spelletje		de spelletjes</a:t>
            </a:r>
          </a:p>
          <a:p>
            <a:pPr>
              <a:buFontTx/>
              <a:buNone/>
            </a:pPr>
            <a:r>
              <a:rPr lang="nl-NL"/>
              <a:t>de stapel			de stapels</a:t>
            </a: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hebben we geleerd?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Ovale toelichting 3"/>
          <p:cNvSpPr/>
          <p:nvPr/>
        </p:nvSpPr>
        <p:spPr>
          <a:xfrm>
            <a:off x="1043608" y="2204864"/>
            <a:ext cx="2160240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e toelichting 4"/>
          <p:cNvSpPr/>
          <p:nvPr/>
        </p:nvSpPr>
        <p:spPr>
          <a:xfrm>
            <a:off x="5436096" y="2134989"/>
            <a:ext cx="2160240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e toelichting 5"/>
          <p:cNvSpPr/>
          <p:nvPr/>
        </p:nvSpPr>
        <p:spPr>
          <a:xfrm>
            <a:off x="3302863" y="3917293"/>
            <a:ext cx="2160240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142265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Dag 5</a:t>
            </a:r>
          </a:p>
        </p:txBody>
      </p:sp>
      <p:sp>
        <p:nvSpPr>
          <p:cNvPr id="108547" name="Tijdelijke aanduiding voor inhoud 2"/>
          <p:cNvSpPr>
            <a:spLocks noGrp="1"/>
          </p:cNvSpPr>
          <p:nvPr>
            <p:ph idx="1"/>
          </p:nvPr>
        </p:nvSpPr>
        <p:spPr>
          <a:xfrm>
            <a:off x="468313" y="1557338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Zie dag 1 </a:t>
            </a:r>
            <a:r>
              <a:rPr lang="en-US"/>
              <a:t>– 4</a:t>
            </a:r>
            <a:endParaRPr lang="nl-NL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3616325" y="6113463"/>
            <a:ext cx="1663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smakelijk</a:t>
            </a:r>
          </a:p>
        </p:txBody>
      </p:sp>
      <p:pic>
        <p:nvPicPr>
          <p:cNvPr id="23557" name="Picture 5" descr="eet20smakelij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0"/>
            <a:ext cx="8820150" cy="549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3616325" y="6113463"/>
            <a:ext cx="14462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knoeien</a:t>
            </a:r>
          </a:p>
        </p:txBody>
      </p:sp>
      <p:pic>
        <p:nvPicPr>
          <p:cNvPr id="12293" name="Picture 5" descr="knoei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0"/>
            <a:ext cx="4572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616325" y="6113463"/>
            <a:ext cx="3165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pas op (oppassen)</a:t>
            </a:r>
          </a:p>
        </p:txBody>
      </p:sp>
      <p:pic>
        <p:nvPicPr>
          <p:cNvPr id="13317" name="Picture 5" descr="pas 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0"/>
            <a:ext cx="3898900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3616325" y="6113463"/>
            <a:ext cx="13255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optillen</a:t>
            </a:r>
          </a:p>
        </p:txBody>
      </p:sp>
      <p:pic>
        <p:nvPicPr>
          <p:cNvPr id="14341" name="Picture 5" descr="optill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0"/>
            <a:ext cx="6121400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616325" y="6113463"/>
            <a:ext cx="16049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trakteren</a:t>
            </a:r>
          </a:p>
        </p:txBody>
      </p:sp>
      <p:pic>
        <p:nvPicPr>
          <p:cNvPr id="15365" name="Picture 5" descr="afbeelding%2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0"/>
            <a:ext cx="8101012" cy="573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616325" y="6113463"/>
            <a:ext cx="14462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uitdelen</a:t>
            </a:r>
          </a:p>
        </p:txBody>
      </p:sp>
      <p:pic>
        <p:nvPicPr>
          <p:cNvPr id="16389" name="Picture 5" descr="boeken-uitdelen-t147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0"/>
            <a:ext cx="4211638" cy="594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779838" y="6092825"/>
            <a:ext cx="1155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vieren</a:t>
            </a:r>
          </a:p>
        </p:txBody>
      </p:sp>
      <p:pic>
        <p:nvPicPr>
          <p:cNvPr id="17413" name="Picture 5" descr="vier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0"/>
            <a:ext cx="8215312" cy="545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339975" y="6126163"/>
            <a:ext cx="37258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van harte gefeliciteerd</a:t>
            </a:r>
          </a:p>
        </p:txBody>
      </p:sp>
      <p:pic>
        <p:nvPicPr>
          <p:cNvPr id="19461" name="Picture 5" descr="sv-gefeliciteerd-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0"/>
            <a:ext cx="8013700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1115617" y="6113463"/>
            <a:ext cx="71961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2800" dirty="0"/>
              <a:t>Woord van de dag:        </a:t>
            </a:r>
            <a:r>
              <a:rPr lang="nl-NL" sz="2800" dirty="0">
                <a:solidFill>
                  <a:srgbClr val="FF0000"/>
                </a:solidFill>
              </a:rPr>
              <a:t>het </a:t>
            </a:r>
            <a:r>
              <a:rPr lang="nl-NL" sz="2800" dirty="0">
                <a:solidFill>
                  <a:schemeClr val="tx2"/>
                </a:solidFill>
              </a:rPr>
              <a:t>feest</a:t>
            </a:r>
          </a:p>
        </p:txBody>
      </p:sp>
      <p:pic>
        <p:nvPicPr>
          <p:cNvPr id="4101" name="Picture 5" descr="Feest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0"/>
            <a:ext cx="7451725" cy="603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3616325" y="6113463"/>
            <a:ext cx="865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jarig</a:t>
            </a:r>
          </a:p>
        </p:txBody>
      </p:sp>
      <p:pic>
        <p:nvPicPr>
          <p:cNvPr id="20485" name="Picture 5" descr="ja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0"/>
            <a:ext cx="4495800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natuurlijk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3616325" y="6113463"/>
            <a:ext cx="2244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recht- schuin</a:t>
            </a:r>
          </a:p>
        </p:txBody>
      </p:sp>
      <p:pic>
        <p:nvPicPr>
          <p:cNvPr id="22533" name="Picture 5" descr="recht+schu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10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spannend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feliciteren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van harte gefeliciteerd / gefeliciteerd</a:t>
            </a:r>
          </a:p>
          <a:p>
            <a:pPr eaLnBrk="1" hangingPunct="1"/>
            <a:endParaRPr lang="nl-NL"/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3616325" y="61134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waarschuwen</a:t>
            </a:r>
          </a:p>
        </p:txBody>
      </p:sp>
      <p:sp>
        <p:nvSpPr>
          <p:cNvPr id="2662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pas op, je knoeit</a:t>
            </a:r>
          </a:p>
          <a:p>
            <a:pPr eaLnBrk="1" hangingPunct="1"/>
            <a:endParaRPr lang="nl-NL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2765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het feest</a:t>
            </a:r>
          </a:p>
          <a:p>
            <a:pPr>
              <a:buFontTx/>
              <a:buNone/>
            </a:pPr>
            <a:r>
              <a:rPr lang="nl-NL"/>
              <a:t>de indiaan</a:t>
            </a:r>
          </a:p>
          <a:p>
            <a:pPr>
              <a:buFontTx/>
              <a:buNone/>
            </a:pPr>
            <a:r>
              <a:rPr lang="nl-NL"/>
              <a:t>de schaal</a:t>
            </a:r>
          </a:p>
          <a:p>
            <a:pPr>
              <a:buFontTx/>
              <a:buNone/>
            </a:pPr>
            <a:r>
              <a:rPr lang="nl-NL"/>
              <a:t>de verjaardag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2867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het feest			de feesten</a:t>
            </a:r>
          </a:p>
          <a:p>
            <a:pPr>
              <a:buFontTx/>
              <a:buNone/>
            </a:pPr>
            <a:r>
              <a:rPr lang="nl-NL"/>
              <a:t>de indiaan		de indianen</a:t>
            </a:r>
          </a:p>
          <a:p>
            <a:pPr>
              <a:buFontTx/>
              <a:buNone/>
            </a:pPr>
            <a:r>
              <a:rPr lang="nl-NL"/>
              <a:t>de schaal			de schalen</a:t>
            </a:r>
          </a:p>
          <a:p>
            <a:pPr>
              <a:buFontTx/>
              <a:buNone/>
            </a:pPr>
            <a:r>
              <a:rPr lang="nl-NL"/>
              <a:t>de verjaardag		de verjaardagen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2969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het kaarsje</a:t>
            </a:r>
          </a:p>
          <a:p>
            <a:pPr>
              <a:buFontTx/>
              <a:buNone/>
            </a:pPr>
            <a:r>
              <a:rPr lang="nl-NL"/>
              <a:t>de koektrommel</a:t>
            </a:r>
          </a:p>
          <a:p>
            <a:pPr>
              <a:buFontTx/>
              <a:buNone/>
            </a:pPr>
            <a:r>
              <a:rPr lang="nl-NL"/>
              <a:t>het pakje</a:t>
            </a:r>
          </a:p>
          <a:p>
            <a:endParaRPr lang="nl-NL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3072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het kaarsje			de kaarsjes</a:t>
            </a:r>
          </a:p>
          <a:p>
            <a:pPr>
              <a:buFontTx/>
              <a:buNone/>
            </a:pPr>
            <a:r>
              <a:rPr lang="nl-NL"/>
              <a:t>de koektrommel		de koektrommels</a:t>
            </a:r>
          </a:p>
          <a:p>
            <a:pPr>
              <a:buFontTx/>
              <a:buNone/>
            </a:pPr>
            <a:r>
              <a:rPr lang="nl-NL"/>
              <a:t>het pakje				de pakjes</a:t>
            </a:r>
          </a:p>
          <a:p>
            <a:endParaRPr lang="nl-NL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616325" y="6113463"/>
            <a:ext cx="2387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verjaardag</a:t>
            </a:r>
          </a:p>
        </p:txBody>
      </p:sp>
      <p:pic>
        <p:nvPicPr>
          <p:cNvPr id="11269" name="Picture 5" descr="verjaard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0"/>
            <a:ext cx="8424863" cy="598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9208" y="260648"/>
            <a:ext cx="8229600" cy="1143000"/>
          </a:xfrm>
        </p:spPr>
        <p:txBody>
          <a:bodyPr/>
          <a:lstStyle/>
          <a:p>
            <a:br>
              <a:rPr lang="nl-NL" dirty="0"/>
            </a:br>
            <a:r>
              <a:rPr lang="nl-NL" dirty="0"/>
              <a:t>Het verhaal</a:t>
            </a:r>
          </a:p>
        </p:txBody>
      </p:sp>
      <p:sp>
        <p:nvSpPr>
          <p:cNvPr id="4" name="Rechthoek 3"/>
          <p:cNvSpPr/>
          <p:nvPr/>
        </p:nvSpPr>
        <p:spPr>
          <a:xfrm>
            <a:off x="1168357" y="1772816"/>
            <a:ext cx="1440160" cy="25922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Wie?</a:t>
            </a:r>
          </a:p>
        </p:txBody>
      </p:sp>
      <p:sp>
        <p:nvSpPr>
          <p:cNvPr id="5" name="Rechthoek 4"/>
          <p:cNvSpPr/>
          <p:nvPr/>
        </p:nvSpPr>
        <p:spPr>
          <a:xfrm>
            <a:off x="2946005" y="1772816"/>
            <a:ext cx="1440160" cy="25922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doet?</a:t>
            </a:r>
          </a:p>
        </p:txBody>
      </p:sp>
      <p:sp>
        <p:nvSpPr>
          <p:cNvPr id="6" name="Rechthoek 5"/>
          <p:cNvSpPr/>
          <p:nvPr/>
        </p:nvSpPr>
        <p:spPr>
          <a:xfrm>
            <a:off x="4731153" y="1772816"/>
            <a:ext cx="1440160" cy="2592288"/>
          </a:xfrm>
          <a:prstGeom prst="rect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wat?</a:t>
            </a:r>
          </a:p>
        </p:txBody>
      </p:sp>
      <p:sp>
        <p:nvSpPr>
          <p:cNvPr id="7" name="Rechthoek 6"/>
          <p:cNvSpPr/>
          <p:nvPr/>
        </p:nvSpPr>
        <p:spPr>
          <a:xfrm>
            <a:off x="6540862" y="1772816"/>
            <a:ext cx="1440160" cy="25922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waar?</a:t>
            </a:r>
          </a:p>
        </p:txBody>
      </p:sp>
    </p:spTree>
    <p:extLst>
      <p:ext uri="{BB962C8B-B14F-4D97-AF65-F5344CB8AC3E}">
        <p14:creationId xmlns:p14="http://schemas.microsoft.com/office/powerpoint/2010/main" val="37710560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 de slag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Ga kort in op de inhoud van het verhaal, wie heeft er ook wel eens feest gevierd</a:t>
            </a:r>
          </a:p>
          <a:p>
            <a:r>
              <a:rPr lang="nl-NL" dirty="0"/>
              <a:t>Speel het verhaal na met de kinderen; verdeel de rollen (meester jaap, juf </a:t>
            </a:r>
            <a:r>
              <a:rPr lang="nl-NL" dirty="0" err="1"/>
              <a:t>elly</a:t>
            </a:r>
            <a:r>
              <a:rPr lang="nl-NL" dirty="0"/>
              <a:t>, </a:t>
            </a:r>
            <a:r>
              <a:rPr lang="nl-NL" dirty="0" err="1"/>
              <a:t>sem</a:t>
            </a:r>
            <a:r>
              <a:rPr lang="nl-NL" dirty="0"/>
              <a:t>, </a:t>
            </a:r>
            <a:r>
              <a:rPr lang="nl-NL" dirty="0" err="1"/>
              <a:t>ramon</a:t>
            </a:r>
            <a:r>
              <a:rPr lang="nl-NL" dirty="0"/>
              <a:t>, </a:t>
            </a:r>
            <a:r>
              <a:rPr lang="nl-NL" dirty="0" err="1"/>
              <a:t>houda</a:t>
            </a:r>
            <a:r>
              <a:rPr lang="nl-NL" dirty="0"/>
              <a:t>, </a:t>
            </a:r>
            <a:r>
              <a:rPr lang="nl-NL" dirty="0" err="1"/>
              <a:t>djandro</a:t>
            </a:r>
            <a:r>
              <a:rPr lang="nl-NL" dirty="0"/>
              <a:t>). Lees het verhaal nogmaals voor en stop als er iets nagespeeld kan worden.</a:t>
            </a:r>
          </a:p>
        </p:txBody>
      </p:sp>
    </p:spTree>
    <p:extLst>
      <p:ext uri="{BB962C8B-B14F-4D97-AF65-F5344CB8AC3E}">
        <p14:creationId xmlns:p14="http://schemas.microsoft.com/office/powerpoint/2010/main" val="14267660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hebben we geleerd?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Ovale toelichting 3"/>
          <p:cNvSpPr/>
          <p:nvPr/>
        </p:nvSpPr>
        <p:spPr>
          <a:xfrm>
            <a:off x="1043608" y="2204864"/>
            <a:ext cx="2160240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e toelichting 4"/>
          <p:cNvSpPr/>
          <p:nvPr/>
        </p:nvSpPr>
        <p:spPr>
          <a:xfrm>
            <a:off x="5436096" y="2134989"/>
            <a:ext cx="2160240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e toelichting 5"/>
          <p:cNvSpPr/>
          <p:nvPr/>
        </p:nvSpPr>
        <p:spPr>
          <a:xfrm>
            <a:off x="3302863" y="3917293"/>
            <a:ext cx="2160240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21381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/>
              <a:t>Dag 2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dirty="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616325" y="61134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Weet je nog?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Het</a:t>
            </a:r>
            <a:r>
              <a:rPr lang="nl-NL" dirty="0"/>
              <a:t> feest</a:t>
            </a:r>
          </a:p>
          <a:p>
            <a:r>
              <a:rPr lang="nl-NL" dirty="0"/>
              <a:t>De kaarsjes</a:t>
            </a:r>
          </a:p>
          <a:p>
            <a:r>
              <a:rPr lang="nl-NL" dirty="0"/>
              <a:t>De koektrommel</a:t>
            </a:r>
          </a:p>
        </p:txBody>
      </p:sp>
    </p:spTree>
    <p:extLst>
      <p:ext uri="{BB962C8B-B14F-4D97-AF65-F5344CB8AC3E}">
        <p14:creationId xmlns:p14="http://schemas.microsoft.com/office/powerpoint/2010/main" val="22464615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251521" y="6113463"/>
            <a:ext cx="89819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2800" dirty="0"/>
              <a:t>Woord van de dag:           zich verkleden</a:t>
            </a:r>
          </a:p>
        </p:txBody>
      </p:sp>
      <p:pic>
        <p:nvPicPr>
          <p:cNvPr id="44036" name="Picture 5" descr="foto_2008_01_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6" descr="27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87900" y="1125538"/>
            <a:ext cx="3394075" cy="4525962"/>
          </a:xfrm>
          <a:noFill/>
        </p:spPr>
      </p:pic>
    </p:spTree>
    <p:extLst>
      <p:ext uri="{BB962C8B-B14F-4D97-AF65-F5344CB8AC3E}">
        <p14:creationId xmlns:p14="http://schemas.microsoft.com/office/powerpoint/2010/main" val="58774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 de slag: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Pak de feestdoos en bespreek met de kinderen wat er in kan zitten. </a:t>
            </a:r>
          </a:p>
          <a:p>
            <a:r>
              <a:rPr lang="nl-NL" dirty="0" err="1"/>
              <a:t>TweetalCoach</a:t>
            </a:r>
            <a:r>
              <a:rPr lang="nl-NL" dirty="0"/>
              <a:t>: laat de kinderen in tweetallen op het werkblad schrijven of tekenen wat er bij feest kan horen.</a:t>
            </a:r>
          </a:p>
          <a:p>
            <a:endParaRPr lang="nl-NL" dirty="0"/>
          </a:p>
          <a:p>
            <a:r>
              <a:rPr lang="nl-NL" dirty="0"/>
              <a:t>Laat dan de volgende dia’s zien, haal de voorwerpen uit de doos en laat ze zien.</a:t>
            </a:r>
          </a:p>
        </p:txBody>
      </p:sp>
    </p:spTree>
    <p:extLst>
      <p:ext uri="{BB962C8B-B14F-4D97-AF65-F5344CB8AC3E}">
        <p14:creationId xmlns:p14="http://schemas.microsoft.com/office/powerpoint/2010/main" val="18370549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916238" y="6126163"/>
            <a:ext cx="4108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ballon – de ballonnen</a:t>
            </a:r>
          </a:p>
        </p:txBody>
      </p:sp>
      <p:pic>
        <p:nvPicPr>
          <p:cNvPr id="32773" name="Picture 5" descr="ball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0"/>
            <a:ext cx="6624638" cy="602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616325" y="6113463"/>
            <a:ext cx="15636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>
                <a:solidFill>
                  <a:srgbClr val="FF0000"/>
                </a:solidFill>
              </a:rPr>
              <a:t>het</a:t>
            </a:r>
            <a:r>
              <a:rPr lang="nl-NL" sz="2800"/>
              <a:t> feest</a:t>
            </a:r>
          </a:p>
        </p:txBody>
      </p:sp>
      <p:pic>
        <p:nvPicPr>
          <p:cNvPr id="33797" name="Picture 5" descr="Feest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725" y="720725"/>
            <a:ext cx="6659563" cy="538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616325" y="6113463"/>
            <a:ext cx="26050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feestkleding</a:t>
            </a:r>
          </a:p>
        </p:txBody>
      </p:sp>
      <p:pic>
        <p:nvPicPr>
          <p:cNvPr id="34821" name="Picture 5" descr="feestkled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0"/>
            <a:ext cx="8027987" cy="602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3616325" y="6113463"/>
            <a:ext cx="2544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>
                <a:solidFill>
                  <a:srgbClr val="FF0000"/>
                </a:solidFill>
              </a:rPr>
              <a:t>het</a:t>
            </a:r>
            <a:r>
              <a:rPr lang="nl-NL" sz="2800"/>
              <a:t> kinderfeest</a:t>
            </a:r>
          </a:p>
        </p:txBody>
      </p:sp>
      <p:pic>
        <p:nvPicPr>
          <p:cNvPr id="7173" name="Picture 5" descr="kinderfeestj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0"/>
            <a:ext cx="8820150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616325" y="6113463"/>
            <a:ext cx="16240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>
                <a:solidFill>
                  <a:srgbClr val="FF0000"/>
                </a:solidFill>
              </a:rPr>
              <a:t>het </a:t>
            </a:r>
            <a:r>
              <a:rPr lang="nl-NL" sz="2800"/>
              <a:t>fluitje</a:t>
            </a:r>
          </a:p>
        </p:txBody>
      </p:sp>
      <p:pic>
        <p:nvPicPr>
          <p:cNvPr id="35845" name="Picture 5" descr="P205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20150" cy="620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3616325" y="6113463"/>
            <a:ext cx="18462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indiaan</a:t>
            </a:r>
          </a:p>
        </p:txBody>
      </p:sp>
      <p:pic>
        <p:nvPicPr>
          <p:cNvPr id="36869" name="Picture 5" descr="india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0"/>
            <a:ext cx="7489825" cy="551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616325" y="6113463"/>
            <a:ext cx="1946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lampion</a:t>
            </a:r>
          </a:p>
        </p:txBody>
      </p:sp>
      <p:pic>
        <p:nvPicPr>
          <p:cNvPr id="37893" name="Picture 5" descr="lampion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0"/>
            <a:ext cx="4062413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616325" y="6113463"/>
            <a:ext cx="19256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slingers</a:t>
            </a:r>
          </a:p>
        </p:txBody>
      </p:sp>
      <p:pic>
        <p:nvPicPr>
          <p:cNvPr id="38917" name="Picture 5" descr="sling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0"/>
            <a:ext cx="6121400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3616325" y="6113463"/>
            <a:ext cx="1984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trommel</a:t>
            </a:r>
          </a:p>
        </p:txBody>
      </p:sp>
      <p:pic>
        <p:nvPicPr>
          <p:cNvPr id="39941" name="Picture 5" descr="f-tromm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0"/>
            <a:ext cx="6697662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616325" y="6113463"/>
            <a:ext cx="24272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uitnodiging</a:t>
            </a:r>
          </a:p>
        </p:txBody>
      </p:sp>
      <p:pic>
        <p:nvPicPr>
          <p:cNvPr id="40965" name="Picture 5" descr="uitnodiging%20kinderfeestj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48725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616325" y="6113463"/>
            <a:ext cx="2246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versiering</a:t>
            </a:r>
          </a:p>
        </p:txBody>
      </p:sp>
      <p:pic>
        <p:nvPicPr>
          <p:cNvPr id="41989" name="Picture 5" descr="174versier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0"/>
            <a:ext cx="6589713" cy="593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43011" name="Tijdelijke aanduiding voor inhoud 3" descr="versier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43213" y="0"/>
            <a:ext cx="3313112" cy="4979988"/>
          </a:xfr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616325" y="6113463"/>
            <a:ext cx="16652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versieren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uitnodigen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616325" y="61134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meervoud</a:t>
            </a:r>
          </a:p>
        </p:txBody>
      </p:sp>
      <p:sp>
        <p:nvSpPr>
          <p:cNvPr id="4608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de ballon</a:t>
            </a:r>
          </a:p>
          <a:p>
            <a:pPr eaLnBrk="1" hangingPunct="1">
              <a:buFontTx/>
              <a:buNone/>
            </a:pPr>
            <a:r>
              <a:rPr lang="nl-NL"/>
              <a:t>het feest</a:t>
            </a:r>
          </a:p>
          <a:p>
            <a:pPr eaLnBrk="1" hangingPunct="1">
              <a:buFontTx/>
              <a:buNone/>
            </a:pPr>
            <a:r>
              <a:rPr lang="nl-NL"/>
              <a:t>de indiaan</a:t>
            </a:r>
          </a:p>
          <a:p>
            <a:pPr eaLnBrk="1" hangingPunct="1">
              <a:buFontTx/>
              <a:buNone/>
            </a:pPr>
            <a:r>
              <a:rPr lang="nl-NL"/>
              <a:t>de uitnodiging</a:t>
            </a:r>
          </a:p>
          <a:p>
            <a:pPr eaLnBrk="1" hangingPunct="1">
              <a:buFontTx/>
              <a:buNone/>
            </a:pPr>
            <a:r>
              <a:rPr lang="nl-NL"/>
              <a:t>de versiering</a:t>
            </a:r>
          </a:p>
          <a:p>
            <a:pPr eaLnBrk="1" hangingPunct="1">
              <a:buFontTx/>
              <a:buNone/>
            </a:pPr>
            <a:r>
              <a:rPr lang="nl-NL"/>
              <a:t>de lampion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z="400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sz="2800"/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2843213" y="6113463"/>
            <a:ext cx="3086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chocolademelk</a:t>
            </a:r>
          </a:p>
        </p:txBody>
      </p:sp>
      <p:pic>
        <p:nvPicPr>
          <p:cNvPr id="3077" name="Picture 5" descr="chocolademelk%20halfv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0"/>
            <a:ext cx="540067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meervoud</a:t>
            </a:r>
          </a:p>
        </p:txBody>
      </p:sp>
      <p:sp>
        <p:nvSpPr>
          <p:cNvPr id="4710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de ballon			de ballonen</a:t>
            </a:r>
          </a:p>
          <a:p>
            <a:pPr eaLnBrk="1" hangingPunct="1">
              <a:buFontTx/>
              <a:buNone/>
            </a:pPr>
            <a:r>
              <a:rPr lang="nl-NL"/>
              <a:t>het feest			de feesten</a:t>
            </a:r>
          </a:p>
          <a:p>
            <a:pPr eaLnBrk="1" hangingPunct="1">
              <a:buFontTx/>
              <a:buNone/>
            </a:pPr>
            <a:r>
              <a:rPr lang="nl-NL"/>
              <a:t>de indiaan		de indianen</a:t>
            </a:r>
          </a:p>
          <a:p>
            <a:pPr eaLnBrk="1" hangingPunct="1">
              <a:buFontTx/>
              <a:buNone/>
            </a:pPr>
            <a:r>
              <a:rPr lang="nl-NL"/>
              <a:t>de uitnodiging		de uitnodigingen</a:t>
            </a:r>
          </a:p>
          <a:p>
            <a:pPr eaLnBrk="1" hangingPunct="1">
              <a:buFontTx/>
              <a:buNone/>
            </a:pPr>
            <a:r>
              <a:rPr lang="nl-NL"/>
              <a:t>de versiering		de versieringen</a:t>
            </a:r>
          </a:p>
          <a:p>
            <a:pPr eaLnBrk="1" hangingPunct="1">
              <a:buFontTx/>
              <a:buNone/>
            </a:pPr>
            <a:r>
              <a:rPr lang="nl-NL"/>
              <a:t>de lampion		de lampionen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4813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het fluitje			de fluitjes</a:t>
            </a:r>
          </a:p>
          <a:p>
            <a:pPr>
              <a:buFontTx/>
              <a:buNone/>
            </a:pPr>
            <a:r>
              <a:rPr lang="nl-NL"/>
              <a:t>de slinger			de slingers</a:t>
            </a:r>
          </a:p>
          <a:p>
            <a:pPr>
              <a:buFontTx/>
              <a:buNone/>
            </a:pPr>
            <a:r>
              <a:rPr lang="nl-NL"/>
              <a:t>de trommel		de trommels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liedje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‘t is feest tralala</a:t>
            </a:r>
          </a:p>
          <a:p>
            <a:r>
              <a:rPr lang="nl-NL" dirty="0"/>
              <a:t>‘t is feest tralala</a:t>
            </a:r>
          </a:p>
          <a:p>
            <a:r>
              <a:rPr lang="nl-NL" dirty="0"/>
              <a:t>Wij zijn vandaag zo blij, ja ja</a:t>
            </a:r>
          </a:p>
          <a:p>
            <a:r>
              <a:rPr lang="nl-NL" dirty="0"/>
              <a:t>‘t is feest tralala</a:t>
            </a:r>
          </a:p>
          <a:p>
            <a:r>
              <a:rPr lang="nl-NL" dirty="0"/>
              <a:t>‘t is feest tralala</a:t>
            </a:r>
          </a:p>
          <a:p>
            <a:r>
              <a:rPr lang="nl-NL" dirty="0" err="1"/>
              <a:t>Hieper</a:t>
            </a:r>
            <a:r>
              <a:rPr lang="nl-NL" dirty="0"/>
              <a:t> de pieper de piep hoera!</a:t>
            </a:r>
          </a:p>
        </p:txBody>
      </p:sp>
    </p:spTree>
    <p:extLst>
      <p:ext uri="{BB962C8B-B14F-4D97-AF65-F5344CB8AC3E}">
        <p14:creationId xmlns:p14="http://schemas.microsoft.com/office/powerpoint/2010/main" val="290453694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grammatica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Samenstellingen</a:t>
            </a:r>
          </a:p>
          <a:p>
            <a:pPr lvl="1"/>
            <a:r>
              <a:rPr lang="nl-NL" dirty="0"/>
              <a:t>Maak samenstellingen met het woord feest</a:t>
            </a:r>
          </a:p>
          <a:p>
            <a:pPr lvl="1"/>
            <a:r>
              <a:rPr lang="nl-NL" dirty="0"/>
              <a:t>Laat de kinderen zinnen maken met de nieuwe samenstellingen</a:t>
            </a:r>
          </a:p>
          <a:p>
            <a:pPr lvl="1"/>
            <a:r>
              <a:rPr lang="nl-NL" dirty="0"/>
              <a:t>Laat de kinderen zinnen maken door elk kind een deel van de zin te laten zeggen</a:t>
            </a:r>
          </a:p>
          <a:p>
            <a:pPr marL="457200" lvl="1" indent="0">
              <a:buNone/>
            </a:pPr>
            <a:r>
              <a:rPr lang="nl-NL" dirty="0" err="1"/>
              <a:t>bijv</a:t>
            </a:r>
            <a:r>
              <a:rPr lang="nl-NL" dirty="0"/>
              <a:t>:  ll1 (de feestdoos) </a:t>
            </a:r>
            <a:r>
              <a:rPr lang="nl-NL" dirty="0" err="1"/>
              <a:t>ll</a:t>
            </a:r>
            <a:r>
              <a:rPr lang="nl-NL" dirty="0"/>
              <a:t> 2 (zit) ll3 (vol) ll4 (met) ll5 (slingers)</a:t>
            </a:r>
          </a:p>
        </p:txBody>
      </p:sp>
    </p:spTree>
    <p:extLst>
      <p:ext uri="{BB962C8B-B14F-4D97-AF65-F5344CB8AC3E}">
        <p14:creationId xmlns:p14="http://schemas.microsoft.com/office/powerpoint/2010/main" val="162766333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hebben we geleerd?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Ovale toelichting 3"/>
          <p:cNvSpPr/>
          <p:nvPr/>
        </p:nvSpPr>
        <p:spPr>
          <a:xfrm>
            <a:off x="1043608" y="2204864"/>
            <a:ext cx="2160240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e toelichting 4"/>
          <p:cNvSpPr/>
          <p:nvPr/>
        </p:nvSpPr>
        <p:spPr>
          <a:xfrm>
            <a:off x="5436096" y="2134989"/>
            <a:ext cx="2160240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e toelichting 5"/>
          <p:cNvSpPr/>
          <p:nvPr/>
        </p:nvSpPr>
        <p:spPr>
          <a:xfrm>
            <a:off x="3302863" y="3917293"/>
            <a:ext cx="2160240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112255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Dag 3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827584" y="6113463"/>
            <a:ext cx="84267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2800" dirty="0"/>
              <a:t>Woord van de dag:        de voorstelling</a:t>
            </a:r>
          </a:p>
        </p:txBody>
      </p:sp>
      <p:pic>
        <p:nvPicPr>
          <p:cNvPr id="61445" name="Picture 6" descr="voorstelling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0"/>
            <a:ext cx="78105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616325" y="6113463"/>
            <a:ext cx="13668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aula</a:t>
            </a:r>
          </a:p>
        </p:txBody>
      </p:sp>
      <p:pic>
        <p:nvPicPr>
          <p:cNvPr id="50181" name="Picture 5" descr="537_dtb5vegoi8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0"/>
            <a:ext cx="8243887" cy="617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3616325" y="6113463"/>
            <a:ext cx="39290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ballon- de ballonnen</a:t>
            </a:r>
          </a:p>
        </p:txBody>
      </p:sp>
      <p:pic>
        <p:nvPicPr>
          <p:cNvPr id="51205" name="Picture 5" descr="ball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0"/>
            <a:ext cx="6624638" cy="602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52228" name="Picture 4" descr="cadea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88913"/>
            <a:ext cx="7558087" cy="566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616325" y="6113463"/>
            <a:ext cx="1965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>
                <a:solidFill>
                  <a:srgbClr val="FF0000"/>
                </a:solidFill>
              </a:rPr>
              <a:t>het</a:t>
            </a:r>
            <a:r>
              <a:rPr lang="nl-NL" sz="2800"/>
              <a:t> cadeau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3616325" y="6113463"/>
            <a:ext cx="35845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>
                <a:solidFill>
                  <a:srgbClr val="FF0000"/>
                </a:solidFill>
              </a:rPr>
              <a:t>het</a:t>
            </a:r>
            <a:r>
              <a:rPr lang="nl-NL" sz="2800"/>
              <a:t> pakje – de pakjes</a:t>
            </a:r>
          </a:p>
        </p:txBody>
      </p:sp>
      <p:pic>
        <p:nvPicPr>
          <p:cNvPr id="9221" name="Picture 5" descr="chocom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0"/>
            <a:ext cx="7885113" cy="591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3616325" y="6113463"/>
            <a:ext cx="16049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clown</a:t>
            </a:r>
          </a:p>
        </p:txBody>
      </p:sp>
      <p:pic>
        <p:nvPicPr>
          <p:cNvPr id="53253" name="Picture 5" descr="clown_jibb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0"/>
            <a:ext cx="7848600" cy="590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3616325" y="6113463"/>
            <a:ext cx="2727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haarspeldjes</a:t>
            </a:r>
          </a:p>
        </p:txBody>
      </p:sp>
      <p:pic>
        <p:nvPicPr>
          <p:cNvPr id="54277" name="Picture 5" descr="haarspeldjes-blo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04813"/>
            <a:ext cx="8567737" cy="564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3616325" y="6113463"/>
            <a:ext cx="26654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klederdracht</a:t>
            </a:r>
          </a:p>
        </p:txBody>
      </p:sp>
      <p:pic>
        <p:nvPicPr>
          <p:cNvPr id="55301" name="Picture 5" descr="Klederdracht_Volend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0"/>
            <a:ext cx="6883400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0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616325" y="6113463"/>
            <a:ext cx="2206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>
                <a:solidFill>
                  <a:srgbClr val="FF0000"/>
                </a:solidFill>
              </a:rPr>
              <a:t>het </a:t>
            </a:r>
            <a:r>
              <a:rPr lang="nl-NL" sz="2800">
                <a:solidFill>
                  <a:schemeClr val="tx2"/>
                </a:solidFill>
              </a:rPr>
              <a:t>optreden</a:t>
            </a:r>
          </a:p>
        </p:txBody>
      </p:sp>
      <p:pic>
        <p:nvPicPr>
          <p:cNvPr id="56325" name="Picture 5" descr="Muzische_Voorstelling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0"/>
            <a:ext cx="7704137" cy="577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616325" y="6113463"/>
            <a:ext cx="20653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>
                <a:solidFill>
                  <a:srgbClr val="FF0000"/>
                </a:solidFill>
              </a:rPr>
              <a:t> het </a:t>
            </a:r>
            <a:r>
              <a:rPr lang="nl-NL" sz="2800"/>
              <a:t>podium</a:t>
            </a:r>
          </a:p>
        </p:txBody>
      </p:sp>
      <p:pic>
        <p:nvPicPr>
          <p:cNvPr id="57349" name="Picture 5" descr="498601066_00de0958e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0"/>
            <a:ext cx="8172450" cy="546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195513" y="6113463"/>
            <a:ext cx="38862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slinger – de slingers</a:t>
            </a:r>
          </a:p>
        </p:txBody>
      </p:sp>
      <p:pic>
        <p:nvPicPr>
          <p:cNvPr id="58373" name="Picture 5" descr="469_plastic_sling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0"/>
            <a:ext cx="5761037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616325" y="6113463"/>
            <a:ext cx="12636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stof</a:t>
            </a:r>
          </a:p>
        </p:txBody>
      </p:sp>
      <p:pic>
        <p:nvPicPr>
          <p:cNvPr id="59397" name="Picture 5" descr="ModeSto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0"/>
            <a:ext cx="7380287" cy="553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616325" y="6113463"/>
            <a:ext cx="13446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vlag</a:t>
            </a:r>
          </a:p>
        </p:txBody>
      </p:sp>
      <p:pic>
        <p:nvPicPr>
          <p:cNvPr id="60421" name="Picture 5" descr="vl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0"/>
            <a:ext cx="5940425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2411413" y="6113463"/>
            <a:ext cx="4146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feliciteren /  meebrengen</a:t>
            </a:r>
          </a:p>
        </p:txBody>
      </p:sp>
      <p:pic>
        <p:nvPicPr>
          <p:cNvPr id="62469" name="Picture 5" descr="feliciteren9d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0"/>
            <a:ext cx="7596187" cy="569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8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916238" y="6113463"/>
            <a:ext cx="21447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naast elkaar</a:t>
            </a:r>
          </a:p>
        </p:txBody>
      </p:sp>
      <p:pic>
        <p:nvPicPr>
          <p:cNvPr id="63493" name="Picture 5" descr="naast_elkaar_op_de_ka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3616325" y="6113463"/>
            <a:ext cx="24844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zich verkleden</a:t>
            </a:r>
          </a:p>
        </p:txBody>
      </p:sp>
      <p:pic>
        <p:nvPicPr>
          <p:cNvPr id="18436" name="Picture 5" descr="foto_2008_01_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6" descr="27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87900" y="1125538"/>
            <a:ext cx="3394075" cy="45259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616325" y="6113463"/>
            <a:ext cx="644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sip</a:t>
            </a:r>
          </a:p>
        </p:txBody>
      </p:sp>
      <p:pic>
        <p:nvPicPr>
          <p:cNvPr id="64517" name="Picture 5" descr="Babs_is_verdriet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0"/>
            <a:ext cx="5380037" cy="542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616325" y="6113463"/>
            <a:ext cx="2547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plezier hebben</a:t>
            </a:r>
          </a:p>
        </p:txBody>
      </p:sp>
      <p:pic>
        <p:nvPicPr>
          <p:cNvPr id="65541" name="Picture 5" descr="2lachen_spr15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338" y="287338"/>
            <a:ext cx="8461375" cy="563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3616325" y="6113463"/>
            <a:ext cx="8429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stuk</a:t>
            </a:r>
          </a:p>
        </p:txBody>
      </p:sp>
      <p:pic>
        <p:nvPicPr>
          <p:cNvPr id="66565" name="Picture 5" descr="kap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0"/>
            <a:ext cx="3933825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3616325" y="6113463"/>
            <a:ext cx="1165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vieren</a:t>
            </a:r>
          </a:p>
        </p:txBody>
      </p:sp>
      <p:pic>
        <p:nvPicPr>
          <p:cNvPr id="67589" name="Picture 5" descr="kleurplaat_carnaval_polonai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0"/>
            <a:ext cx="8208963" cy="54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3616325" y="6113463"/>
            <a:ext cx="2144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naast elkaar</a:t>
            </a:r>
          </a:p>
        </p:txBody>
      </p:sp>
      <p:pic>
        <p:nvPicPr>
          <p:cNvPr id="68613" name="Picture 5" descr="Menno_Kroezen_01_2cyc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0"/>
            <a:ext cx="6948487" cy="60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960000"/>
          </a:solidFill>
        </p:spPr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3616325" y="61134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2D2D"/>
          </a:solidFill>
        </p:spPr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3616325" y="61134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eergisteren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3616325" y="61134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natuurlijk</a:t>
            </a:r>
          </a:p>
          <a:p>
            <a:pPr eaLnBrk="1" hangingPunct="1"/>
            <a:endParaRPr lang="nl-NL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overmorgen</a:t>
            </a: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3616325" y="61134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616325" y="6113463"/>
            <a:ext cx="18462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indiaan</a:t>
            </a:r>
          </a:p>
        </p:txBody>
      </p:sp>
      <p:pic>
        <p:nvPicPr>
          <p:cNvPr id="5125" name="Picture 5" descr="india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0"/>
            <a:ext cx="7489825" cy="551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/>
              <a:t>De dagen van de week 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 dirty="0"/>
              <a:t>MAANDAG</a:t>
            </a:r>
          </a:p>
          <a:p>
            <a:pPr eaLnBrk="1" hangingPunct="1">
              <a:buFontTx/>
              <a:buNone/>
            </a:pPr>
            <a:r>
              <a:rPr lang="nl-NL" dirty="0"/>
              <a:t>DINSDAG</a:t>
            </a:r>
          </a:p>
          <a:p>
            <a:pPr eaLnBrk="1" hangingPunct="1">
              <a:buFontTx/>
              <a:buNone/>
            </a:pPr>
            <a:r>
              <a:rPr lang="nl-NL" dirty="0"/>
              <a:t>WOENSDAG</a:t>
            </a:r>
          </a:p>
          <a:p>
            <a:pPr eaLnBrk="1" hangingPunct="1">
              <a:buFontTx/>
              <a:buNone/>
            </a:pPr>
            <a:r>
              <a:rPr lang="nl-NL" dirty="0"/>
              <a:t>DONDERDAG</a:t>
            </a:r>
          </a:p>
          <a:p>
            <a:pPr eaLnBrk="1" hangingPunct="1">
              <a:buFontTx/>
              <a:buNone/>
            </a:pPr>
            <a:r>
              <a:rPr lang="nl-NL" dirty="0"/>
              <a:t>VRIJDAG</a:t>
            </a:r>
          </a:p>
          <a:p>
            <a:pPr eaLnBrk="1" hangingPunct="1">
              <a:buFontTx/>
              <a:buNone/>
            </a:pPr>
            <a:r>
              <a:rPr lang="nl-NL" dirty="0"/>
              <a:t>ZATERDAG</a:t>
            </a:r>
          </a:p>
          <a:p>
            <a:pPr eaLnBrk="1" hangingPunct="1">
              <a:buFontTx/>
              <a:buNone/>
            </a:pPr>
            <a:r>
              <a:rPr lang="nl-NL" dirty="0"/>
              <a:t>ZONDAG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net doen alsof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Verrassing uiten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hé, wat is dat nou?</a:t>
            </a:r>
          </a:p>
          <a:p>
            <a:pPr eaLnBrk="1" hangingPunct="1"/>
            <a:endParaRPr lang="nl-NL"/>
          </a:p>
          <a:p>
            <a:pPr eaLnBrk="1" hangingPunct="1"/>
            <a:endParaRPr lang="nl-NL"/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3616325" y="61134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Om uitleg vragen</a:t>
            </a:r>
          </a:p>
        </p:txBody>
      </p:sp>
      <p:sp>
        <p:nvSpPr>
          <p:cNvPr id="7782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wat is er aan de hand?</a:t>
            </a:r>
          </a:p>
          <a:p>
            <a:pPr eaLnBrk="1" hangingPunct="1"/>
            <a:endParaRPr lang="nl-NL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Bedanken</a:t>
            </a:r>
          </a:p>
        </p:txBody>
      </p:sp>
      <p:sp>
        <p:nvSpPr>
          <p:cNvPr id="7885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dank je wel.</a:t>
            </a:r>
          </a:p>
          <a:p>
            <a:pPr eaLnBrk="1" hangingPunct="1"/>
            <a:endParaRPr lang="nl-NL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7987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´t is feest tralala</a:t>
            </a:r>
          </a:p>
          <a:p>
            <a:pPr eaLnBrk="1" hangingPunct="1">
              <a:buFontTx/>
              <a:buNone/>
            </a:pPr>
            <a:r>
              <a:rPr lang="nl-NL"/>
              <a:t>´t is feest tralala</a:t>
            </a:r>
          </a:p>
          <a:p>
            <a:pPr eaLnBrk="1" hangingPunct="1">
              <a:buFontTx/>
              <a:buNone/>
            </a:pPr>
            <a:r>
              <a:rPr lang="nl-NL"/>
              <a:t>Wij zijn vandaag zo blij, ja ja</a:t>
            </a:r>
          </a:p>
          <a:p>
            <a:pPr eaLnBrk="1" hangingPunct="1">
              <a:buFontTx/>
              <a:buNone/>
            </a:pPr>
            <a:r>
              <a:rPr lang="nl-NL"/>
              <a:t>´t is feest tralala</a:t>
            </a:r>
          </a:p>
          <a:p>
            <a:pPr eaLnBrk="1" hangingPunct="1">
              <a:buFontTx/>
              <a:buNone/>
            </a:pPr>
            <a:r>
              <a:rPr lang="nl-NL"/>
              <a:t>´t is feest tralala</a:t>
            </a:r>
          </a:p>
          <a:p>
            <a:pPr eaLnBrk="1" hangingPunct="1">
              <a:buFontTx/>
              <a:buNone/>
            </a:pPr>
            <a:r>
              <a:rPr lang="nl-NL"/>
              <a:t>Hieper de pieper de piep, hoera</a:t>
            </a:r>
          </a:p>
          <a:p>
            <a:pPr eaLnBrk="1" hangingPunct="1">
              <a:buFontTx/>
              <a:buNone/>
            </a:pPr>
            <a:endParaRPr lang="nl-NL"/>
          </a:p>
          <a:p>
            <a:pPr eaLnBrk="1" hangingPunct="1"/>
            <a:endParaRPr lang="nl-NL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8089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de klederdracht</a:t>
            </a:r>
          </a:p>
          <a:p>
            <a:pPr>
              <a:buFontTx/>
              <a:buNone/>
            </a:pPr>
            <a:r>
              <a:rPr lang="nl-NL"/>
              <a:t>de stof</a:t>
            </a:r>
          </a:p>
          <a:p>
            <a:pPr>
              <a:buFontTx/>
              <a:buNone/>
            </a:pPr>
            <a:r>
              <a:rPr lang="nl-NL"/>
              <a:t>de vlag</a:t>
            </a:r>
          </a:p>
          <a:p>
            <a:pPr>
              <a:buFontTx/>
              <a:buNone/>
            </a:pPr>
            <a:r>
              <a:rPr lang="nl-NL"/>
              <a:t>de voorstelling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8192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de klederdracht		de klederdrachten</a:t>
            </a:r>
          </a:p>
          <a:p>
            <a:pPr>
              <a:buFontTx/>
              <a:buNone/>
            </a:pPr>
            <a:r>
              <a:rPr lang="nl-NL"/>
              <a:t>de stof				de stoffen</a:t>
            </a:r>
          </a:p>
          <a:p>
            <a:pPr>
              <a:buFontTx/>
              <a:buNone/>
            </a:pPr>
            <a:r>
              <a:rPr lang="nl-NL"/>
              <a:t>de vlag				de vlaggen</a:t>
            </a:r>
          </a:p>
          <a:p>
            <a:pPr>
              <a:buFontTx/>
              <a:buNone/>
            </a:pPr>
            <a:r>
              <a:rPr lang="nl-NL"/>
              <a:t>de voorstelling			de voorstellingen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8294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de aula</a:t>
            </a:r>
          </a:p>
          <a:p>
            <a:pPr>
              <a:buFontTx/>
              <a:buNone/>
            </a:pPr>
            <a:r>
              <a:rPr lang="nl-NL"/>
              <a:t>het cadeau</a:t>
            </a:r>
          </a:p>
          <a:p>
            <a:pPr>
              <a:buFontTx/>
              <a:buNone/>
            </a:pPr>
            <a:r>
              <a:rPr lang="nl-NL"/>
              <a:t>de clown</a:t>
            </a:r>
          </a:p>
          <a:p>
            <a:pPr>
              <a:buFontTx/>
              <a:buNone/>
            </a:pPr>
            <a:r>
              <a:rPr lang="nl-NL"/>
              <a:t>het haarspeldje</a:t>
            </a:r>
          </a:p>
          <a:p>
            <a:pPr>
              <a:buFontTx/>
              <a:buNone/>
            </a:pPr>
            <a:r>
              <a:rPr lang="nl-NL"/>
              <a:t>het optreden</a:t>
            </a:r>
          </a:p>
          <a:p>
            <a:pPr>
              <a:buFontTx/>
              <a:buNone/>
            </a:pPr>
            <a:r>
              <a:rPr lang="nl-NL"/>
              <a:t>de slinger</a:t>
            </a:r>
          </a:p>
          <a:p>
            <a:pPr>
              <a:buFontTx/>
              <a:buNone/>
            </a:pPr>
            <a:r>
              <a:rPr lang="nl-NL"/>
              <a:t>het podium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8397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de aula			de aula’s</a:t>
            </a:r>
          </a:p>
          <a:p>
            <a:pPr>
              <a:buFontTx/>
              <a:buNone/>
            </a:pPr>
            <a:r>
              <a:rPr lang="nl-NL"/>
              <a:t>het cadeau		de cadeau’s</a:t>
            </a:r>
          </a:p>
          <a:p>
            <a:pPr>
              <a:buFontTx/>
              <a:buNone/>
            </a:pPr>
            <a:r>
              <a:rPr lang="nl-NL"/>
              <a:t>de clown			de clowns</a:t>
            </a:r>
          </a:p>
          <a:p>
            <a:pPr>
              <a:buFontTx/>
              <a:buNone/>
            </a:pPr>
            <a:r>
              <a:rPr lang="nl-NL"/>
              <a:t>het haarspeldje	de haarspeldjes</a:t>
            </a:r>
          </a:p>
          <a:p>
            <a:pPr>
              <a:buFontTx/>
              <a:buNone/>
            </a:pPr>
            <a:r>
              <a:rPr lang="nl-NL"/>
              <a:t>het optreden		de optredens</a:t>
            </a:r>
          </a:p>
          <a:p>
            <a:pPr>
              <a:buFontTx/>
              <a:buNone/>
            </a:pPr>
            <a:r>
              <a:rPr lang="nl-NL"/>
              <a:t>de slinger			de slingers</a:t>
            </a:r>
          </a:p>
          <a:p>
            <a:pPr>
              <a:buFontTx/>
              <a:buNone/>
            </a:pPr>
            <a:r>
              <a:rPr lang="nl-NL"/>
              <a:t>het podium		de podia – de podiums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3616325" y="6113463"/>
            <a:ext cx="20256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kaarsjes</a:t>
            </a:r>
          </a:p>
        </p:txBody>
      </p:sp>
      <p:pic>
        <p:nvPicPr>
          <p:cNvPr id="6149" name="Picture 5" descr="Kaarsj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9208" y="260648"/>
            <a:ext cx="8229600" cy="1143000"/>
          </a:xfrm>
        </p:spPr>
        <p:txBody>
          <a:bodyPr/>
          <a:lstStyle/>
          <a:p>
            <a:br>
              <a:rPr lang="nl-NL" dirty="0"/>
            </a:br>
            <a:r>
              <a:rPr lang="nl-NL" dirty="0"/>
              <a:t>Het verhaal</a:t>
            </a:r>
          </a:p>
        </p:txBody>
      </p:sp>
      <p:sp>
        <p:nvSpPr>
          <p:cNvPr id="4" name="Rechthoek 3"/>
          <p:cNvSpPr/>
          <p:nvPr/>
        </p:nvSpPr>
        <p:spPr>
          <a:xfrm>
            <a:off x="1168357" y="1772816"/>
            <a:ext cx="1440160" cy="25922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Wie?</a:t>
            </a:r>
          </a:p>
        </p:txBody>
      </p:sp>
      <p:sp>
        <p:nvSpPr>
          <p:cNvPr id="5" name="Rechthoek 4"/>
          <p:cNvSpPr/>
          <p:nvPr/>
        </p:nvSpPr>
        <p:spPr>
          <a:xfrm>
            <a:off x="2946005" y="1772816"/>
            <a:ext cx="1440160" cy="25922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doet?</a:t>
            </a:r>
          </a:p>
        </p:txBody>
      </p:sp>
      <p:sp>
        <p:nvSpPr>
          <p:cNvPr id="6" name="Rechthoek 5"/>
          <p:cNvSpPr/>
          <p:nvPr/>
        </p:nvSpPr>
        <p:spPr>
          <a:xfrm>
            <a:off x="4731153" y="1772816"/>
            <a:ext cx="1440160" cy="2592288"/>
          </a:xfrm>
          <a:prstGeom prst="rect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wat?</a:t>
            </a:r>
          </a:p>
        </p:txBody>
      </p:sp>
      <p:sp>
        <p:nvSpPr>
          <p:cNvPr id="7" name="Rechthoek 6"/>
          <p:cNvSpPr/>
          <p:nvPr/>
        </p:nvSpPr>
        <p:spPr>
          <a:xfrm>
            <a:off x="6540862" y="1772816"/>
            <a:ext cx="1440160" cy="25922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waar?</a:t>
            </a:r>
          </a:p>
        </p:txBody>
      </p:sp>
    </p:spTree>
    <p:extLst>
      <p:ext uri="{BB962C8B-B14F-4D97-AF65-F5344CB8AC3E}">
        <p14:creationId xmlns:p14="http://schemas.microsoft.com/office/powerpoint/2010/main" val="23117229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Stijgen &amp; dalen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Ik / jij / wij kaartjes uitdelen. </a:t>
            </a:r>
          </a:p>
          <a:p>
            <a:r>
              <a:rPr lang="nl-NL" dirty="0"/>
              <a:t>De leerkracht noemt een werkwoord.</a:t>
            </a:r>
          </a:p>
          <a:p>
            <a:r>
              <a:rPr lang="nl-NL" dirty="0"/>
              <a:t>De kinderen vervoegen het werkwoord en gaan staan bij ik / jij / of wij. 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Woorden: </a:t>
            </a:r>
          </a:p>
          <a:p>
            <a:pPr marL="0" indent="0">
              <a:buNone/>
            </a:pPr>
            <a:r>
              <a:rPr lang="nl-NL" dirty="0"/>
              <a:t>vieren, optreden, aantrekken, uitdelen.</a:t>
            </a:r>
          </a:p>
        </p:txBody>
      </p:sp>
    </p:spTree>
    <p:extLst>
      <p:ext uri="{BB962C8B-B14F-4D97-AF65-F5344CB8AC3E}">
        <p14:creationId xmlns:p14="http://schemas.microsoft.com/office/powerpoint/2010/main" val="321440774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Zinnen neerleggen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 clown zingt een lied op het podium.</a:t>
            </a:r>
          </a:p>
          <a:p>
            <a:r>
              <a:rPr lang="nl-NL" dirty="0"/>
              <a:t>Zij kreeg gisteren een haarspeldje. </a:t>
            </a:r>
          </a:p>
          <a:p>
            <a:r>
              <a:rPr lang="nl-NL" dirty="0"/>
              <a:t>De slingers hangen in de klas.</a:t>
            </a:r>
          </a:p>
          <a:p>
            <a:r>
              <a:rPr lang="nl-NL" dirty="0"/>
              <a:t>Ik krijg morgen een cadeau bij opa en oma. </a:t>
            </a:r>
          </a:p>
          <a:p>
            <a:pPr marL="0" indent="0">
              <a:buNone/>
            </a:pPr>
            <a:r>
              <a:rPr lang="nl-NL" dirty="0"/>
              <a:t> 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8006914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hebben we geleerd?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Ovale toelichting 3"/>
          <p:cNvSpPr/>
          <p:nvPr/>
        </p:nvSpPr>
        <p:spPr>
          <a:xfrm>
            <a:off x="1043608" y="2204864"/>
            <a:ext cx="2160240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e toelichting 4"/>
          <p:cNvSpPr/>
          <p:nvPr/>
        </p:nvSpPr>
        <p:spPr>
          <a:xfrm>
            <a:off x="5436096" y="2134989"/>
            <a:ext cx="2160240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e toelichting 5"/>
          <p:cNvSpPr/>
          <p:nvPr/>
        </p:nvSpPr>
        <p:spPr>
          <a:xfrm>
            <a:off x="3302863" y="3917293"/>
            <a:ext cx="2160240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639279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Dag 4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2124075" y="6113463"/>
            <a:ext cx="3924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>
                <a:solidFill>
                  <a:srgbClr val="FF0000"/>
                </a:solidFill>
              </a:rPr>
              <a:t>het</a:t>
            </a:r>
            <a:r>
              <a:rPr lang="nl-NL" sz="2800"/>
              <a:t> glas ( het drinkglas)</a:t>
            </a:r>
          </a:p>
        </p:txBody>
      </p:sp>
      <p:pic>
        <p:nvPicPr>
          <p:cNvPr id="86021" name="Picture 5" descr="drinkgl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0"/>
            <a:ext cx="4044950" cy="602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4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3616325" y="6113463"/>
            <a:ext cx="1444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kaas</a:t>
            </a:r>
          </a:p>
        </p:txBody>
      </p:sp>
      <p:pic>
        <p:nvPicPr>
          <p:cNvPr id="87045" name="Picture 5" descr="ka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0"/>
            <a:ext cx="5883275" cy="61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6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3616325" y="6113463"/>
            <a:ext cx="21050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>
                <a:solidFill>
                  <a:srgbClr val="FF0000"/>
                </a:solidFill>
              </a:rPr>
              <a:t>het</a:t>
            </a:r>
            <a:r>
              <a:rPr lang="nl-NL" sz="2800"/>
              <a:t> spelletje</a:t>
            </a:r>
          </a:p>
        </p:txBody>
      </p:sp>
      <p:pic>
        <p:nvPicPr>
          <p:cNvPr id="88069" name="Picture 5" descr="spelletj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01125" cy="59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2700338" y="6113463"/>
            <a:ext cx="3225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stapel- stapelen</a:t>
            </a:r>
          </a:p>
        </p:txBody>
      </p:sp>
      <p:pic>
        <p:nvPicPr>
          <p:cNvPr id="89093" name="Picture 5" descr="Appelkistjes%20stapel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0"/>
            <a:ext cx="4581525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3616325" y="6113463"/>
            <a:ext cx="1485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proeven</a:t>
            </a:r>
          </a:p>
        </p:txBody>
      </p:sp>
      <p:pic>
        <p:nvPicPr>
          <p:cNvPr id="90117" name="Picture 5" descr="proeven2x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15888"/>
            <a:ext cx="5538788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/>
    </p:bldLst>
  </p:timing>
</p:sld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889</TotalTime>
  <Words>702</Words>
  <Application>Microsoft Office PowerPoint</Application>
  <PresentationFormat>Diavoorstelling (4:3)</PresentationFormat>
  <Paragraphs>237</Paragraphs>
  <Slides>118</Slides>
  <Notes>2</Notes>
  <HiddenSlides>5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118</vt:i4>
      </vt:variant>
    </vt:vector>
  </HeadingPairs>
  <TitlesOfParts>
    <vt:vector size="121" baseType="lpstr">
      <vt:lpstr>Arial</vt:lpstr>
      <vt:lpstr>Calibri</vt:lpstr>
      <vt:lpstr>Standaardontwerp</vt:lpstr>
      <vt:lpstr>Mondeling  Nederlands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feliciteren</vt:lpstr>
      <vt:lpstr>waarschuwen</vt:lpstr>
      <vt:lpstr>meervoud</vt:lpstr>
      <vt:lpstr>meervoud</vt:lpstr>
      <vt:lpstr>meervoud</vt:lpstr>
      <vt:lpstr>meervoud</vt:lpstr>
      <vt:lpstr> Het verhaal</vt:lpstr>
      <vt:lpstr>Aan de slag</vt:lpstr>
      <vt:lpstr>Wat hebben we geleerd?</vt:lpstr>
      <vt:lpstr>Dag 2</vt:lpstr>
      <vt:lpstr>Weet je nog?</vt:lpstr>
      <vt:lpstr>PowerPoint-presentatie</vt:lpstr>
      <vt:lpstr>Aan de slag: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meervoud</vt:lpstr>
      <vt:lpstr>meervoud</vt:lpstr>
      <vt:lpstr>meervoud</vt:lpstr>
      <vt:lpstr>liedje</vt:lpstr>
      <vt:lpstr>grammatica</vt:lpstr>
      <vt:lpstr>Wat hebben we geleerd?</vt:lpstr>
      <vt:lpstr>Dag 3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De dagen van de week </vt:lpstr>
      <vt:lpstr>PowerPoint-presentatie</vt:lpstr>
      <vt:lpstr>Verrassing uiten</vt:lpstr>
      <vt:lpstr>Om uitleg vragen</vt:lpstr>
      <vt:lpstr>Bedanken</vt:lpstr>
      <vt:lpstr>PowerPoint-presentatie</vt:lpstr>
      <vt:lpstr>meervoud</vt:lpstr>
      <vt:lpstr>meervoud</vt:lpstr>
      <vt:lpstr>meervoud</vt:lpstr>
      <vt:lpstr>meervoud</vt:lpstr>
      <vt:lpstr> Het verhaal</vt:lpstr>
      <vt:lpstr>Stijgen &amp; dalen </vt:lpstr>
      <vt:lpstr>Zinnen neerleggen </vt:lpstr>
      <vt:lpstr>Wat hebben we geleerd?</vt:lpstr>
      <vt:lpstr>Dag 4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meervoud</vt:lpstr>
      <vt:lpstr>meervoud</vt:lpstr>
      <vt:lpstr>meervoud</vt:lpstr>
      <vt:lpstr>meervoud</vt:lpstr>
      <vt:lpstr>Wat hebben we geleerd?</vt:lpstr>
      <vt:lpstr>Dag 5</vt:lpstr>
    </vt:vector>
  </TitlesOfParts>
  <Company>OPOZ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C3M7D1</dc:title>
  <dc:creator>kernleerkracht</dc:creator>
  <cp:lastModifiedBy>aurora smit</cp:lastModifiedBy>
  <cp:revision>90</cp:revision>
  <dcterms:created xsi:type="dcterms:W3CDTF">2010-03-11T11:41:11Z</dcterms:created>
  <dcterms:modified xsi:type="dcterms:W3CDTF">2016-06-26T21:48:28Z</dcterms:modified>
</cp:coreProperties>
</file>